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sldIdLst>
    <p:sldId id="277" r:id="rId2"/>
    <p:sldId id="278" r:id="rId3"/>
    <p:sldId id="272" r:id="rId4"/>
  </p:sldIdLst>
  <p:sldSz cx="1219517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3">
          <p15:clr>
            <a:srgbClr val="A4A3A4"/>
          </p15:clr>
        </p15:guide>
        <p15:guide id="3" orient="horz" pos="3518">
          <p15:clr>
            <a:srgbClr val="A4A3A4"/>
          </p15:clr>
        </p15:guide>
        <p15:guide id="4" orient="horz" pos="968">
          <p15:clr>
            <a:srgbClr val="A4A3A4"/>
          </p15:clr>
        </p15:guide>
        <p15:guide id="5" pos="3841">
          <p15:clr>
            <a:srgbClr val="A4A3A4"/>
          </p15:clr>
        </p15:guide>
        <p15:guide id="6" pos="276">
          <p15:clr>
            <a:srgbClr val="A4A3A4"/>
          </p15:clr>
        </p15:guide>
        <p15:guide id="7" pos="74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482" autoAdjust="0"/>
  </p:normalViewPr>
  <p:slideViewPr>
    <p:cSldViewPr snapToGrid="0" snapToObjects="1" showGuides="1">
      <p:cViewPr varScale="1">
        <p:scale>
          <a:sx n="110" d="100"/>
          <a:sy n="110" d="100"/>
        </p:scale>
        <p:origin x="594" y="108"/>
      </p:cViewPr>
      <p:guideLst>
        <p:guide orient="horz" pos="2160"/>
        <p:guide orient="horz" pos="943"/>
        <p:guide orient="horz" pos="3518"/>
        <p:guide orient="horz" pos="968"/>
        <p:guide pos="3841"/>
        <p:guide pos="276"/>
        <p:guide pos="741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7F613-99C4-4702-BB0C-FCBCA975605F}" type="datetimeFigureOut">
              <a:rPr lang="en-GB" smtClean="0"/>
              <a:t>20/11/2015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57262-59D7-40C0-BDE8-4D826AF3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05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Study - cov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5175" cy="6858000"/>
          </a:xfrm>
        </p:spPr>
        <p:txBody>
          <a:bodyPr/>
          <a:lstStyle/>
          <a:p>
            <a:endParaRPr lang="en-GB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438149" y="6230422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438150" y="6153150"/>
            <a:ext cx="11328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mtClean="0"/>
              <a:t>Date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Document Title</a:t>
            </a:r>
            <a:endParaRPr lang="en-GB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75849A-DCBB-42F1-AFA6-094BC757D8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9389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Document Title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5849A-DCBB-42F1-AFA6-094BC757D81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38151" y="4425696"/>
            <a:ext cx="11328399" cy="1159129"/>
          </a:xfrm>
        </p:spPr>
        <p:txBody>
          <a:bodyPr numCol="3" spcCol="360000"/>
          <a:lstStyle>
            <a:lvl1pPr marL="0" indent="0">
              <a:spcBef>
                <a:spcPts val="1500"/>
              </a:spcBef>
              <a:buFont typeface="Arial" panose="020B0604020202020204" pitchFamily="34" charset="0"/>
              <a:buNone/>
              <a:defRPr/>
            </a:lvl1pPr>
            <a:lvl2pPr marL="0" indent="0">
              <a:spcBef>
                <a:spcPts val="1500"/>
              </a:spcBef>
              <a:buFont typeface="Arial" panose="020B0604020202020204" pitchFamily="34" charset="0"/>
              <a:buNone/>
              <a:defRPr/>
            </a:lvl2pPr>
            <a:lvl3pPr marL="180975" indent="-180975">
              <a:defRPr/>
            </a:lvl3pPr>
            <a:lvl4pPr marL="357188" indent="-177800">
              <a:defRPr/>
            </a:lvl4pPr>
            <a:lvl5pPr marL="533400" indent="-17145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38150" y="1536700"/>
            <a:ext cx="3650456" cy="2520000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269955" y="1536700"/>
            <a:ext cx="7496595" cy="2520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773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 subtitle style</a:t>
            </a:r>
            <a:endParaRPr lang="en-GB" dirty="0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438149" y="6230422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38150" y="3086100"/>
            <a:ext cx="5667375" cy="838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3pPr>
            <a:lvl4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7260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8"/>
          </a:xfrm>
          <a:prstGeom prst="rect">
            <a:avLst/>
          </a:prstGeom>
        </p:spPr>
      </p:pic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438149" y="6230422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 subtitle style</a:t>
            </a:r>
            <a:endParaRPr lang="en-GB" dirty="0"/>
          </a:p>
        </p:txBody>
      </p:sp>
      <p:sp>
        <p:nvSpPr>
          <p:cNvPr id="2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38150" y="3086100"/>
            <a:ext cx="5667375" cy="838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3pPr>
            <a:lvl4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0058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9"/>
          </a:xfrm>
          <a:prstGeom prst="rect">
            <a:avLst/>
          </a:prstGeom>
        </p:spPr>
      </p:pic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438149" y="6230422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 subtitle style</a:t>
            </a:r>
            <a:endParaRPr lang="en-GB" dirty="0"/>
          </a:p>
        </p:txBody>
      </p:sp>
      <p:sp>
        <p:nvSpPr>
          <p:cNvPr id="2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38150" y="3086100"/>
            <a:ext cx="5667375" cy="838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3pPr>
            <a:lvl4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3698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9"/>
          </a:xfrm>
          <a:prstGeom prst="rect">
            <a:avLst/>
          </a:prstGeom>
        </p:spPr>
      </p:pic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438149" y="6230422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 subtitle style</a:t>
            </a:r>
            <a:endParaRPr lang="en-GB" dirty="0"/>
          </a:p>
        </p:txBody>
      </p:sp>
      <p:sp>
        <p:nvSpPr>
          <p:cNvPr id="2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38150" y="3086100"/>
            <a:ext cx="5667375" cy="838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3pPr>
            <a:lvl4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5047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" y="820"/>
            <a:ext cx="12190540" cy="6857178"/>
          </a:xfrm>
          <a:prstGeom prst="rect">
            <a:avLst/>
          </a:prstGeom>
        </p:spPr>
      </p:pic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438149" y="6230422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 subtitle style</a:t>
            </a:r>
            <a:endParaRPr lang="en-GB" dirty="0"/>
          </a:p>
        </p:txBody>
      </p:sp>
      <p:sp>
        <p:nvSpPr>
          <p:cNvPr id="2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38150" y="3086100"/>
            <a:ext cx="5667375" cy="838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3pPr>
            <a:lvl4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750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8315" y="6308726"/>
            <a:ext cx="4905442" cy="14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r>
              <a:rPr lang="en-GB" smtClean="0"/>
              <a:t>Document Title</a:t>
            </a:r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8150" y="408720"/>
            <a:ext cx="11328400" cy="6104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150" y="1495426"/>
            <a:ext cx="11328400" cy="40893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27572" y="6308726"/>
            <a:ext cx="469108" cy="14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pPr algn="ctr"/>
            <a:r>
              <a:rPr lang="en-US" dirty="0" smtClean="0"/>
              <a:t>Date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32394" y="6308726"/>
            <a:ext cx="243521" cy="14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fld id="{DB75849A-DCBB-42F1-AFA6-094BC757D811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38150" y="6153150"/>
            <a:ext cx="113284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49" y="6308726"/>
            <a:ext cx="1474787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295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68" r:id="rId3"/>
    <p:sldLayoutId id="2147483669" r:id="rId4"/>
    <p:sldLayoutId id="2147483670" r:id="rId5"/>
    <p:sldLayoutId id="2147483671" r:id="rId6"/>
    <p:sldLayoutId id="2147483672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buFont typeface="Arial" panose="020B0604020202020204" pitchFamily="34" charset="0"/>
        <a:buNone/>
        <a:defRPr sz="1400" b="1" kern="1200">
          <a:solidFill>
            <a:schemeClr val="accent6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spcBef>
          <a:spcPts val="1200"/>
        </a:spcBef>
        <a:buFont typeface="Arial" panose="020B0604020202020204" pitchFamily="34" charset="0"/>
        <a:buNone/>
        <a:defRPr sz="1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361950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542925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2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714375" indent="-180975" algn="l" defTabSz="895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accent6"/>
          </a:solidFill>
          <a:latin typeface="+mn-lt"/>
          <a:ea typeface="+mn-ea"/>
          <a:cs typeface="+mn-cs"/>
        </a:defRPr>
      </a:lvl6pPr>
      <a:lvl7pPr marL="1076325" marR="0" indent="-180975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050" kern="1200">
          <a:solidFill>
            <a:schemeClr val="accent6"/>
          </a:solidFill>
          <a:latin typeface="+mn-lt"/>
          <a:ea typeface="+mn-ea"/>
          <a:cs typeface="+mn-cs"/>
        </a:defRPr>
      </a:lvl7pPr>
      <a:lvl8pPr marL="1257300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000" kern="1200">
          <a:solidFill>
            <a:schemeClr val="accent6"/>
          </a:solidFill>
          <a:latin typeface="+mn-lt"/>
          <a:ea typeface="+mn-ea"/>
          <a:cs typeface="+mn-cs"/>
        </a:defRPr>
      </a:lvl8pPr>
      <a:lvl9pPr marL="1438275" marR="0" indent="-180975" algn="l" defTabSz="89535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900" kern="1200">
          <a:solidFill>
            <a:schemeClr val="accent6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438150" y="6153150"/>
            <a:ext cx="11328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86"/>
            <a:ext cx="12195175" cy="685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807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rimesight.co.uk/media/filer_public_thumbnails/filer_public/c8/a9/c8a95088-1299-409a-8d82-f718c3052ed8/panel-image.png__620x0_q8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5" t="19539" r="9809" b="12135"/>
          <a:stretch/>
        </p:blipFill>
        <p:spPr bwMode="auto">
          <a:xfrm>
            <a:off x="4536486" y="1437918"/>
            <a:ext cx="3131728" cy="246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1" y="408720"/>
            <a:ext cx="11328400" cy="610455"/>
          </a:xfrm>
        </p:spPr>
        <p:txBody>
          <a:bodyPr/>
          <a:lstStyle/>
          <a:p>
            <a:r>
              <a:rPr lang="en-GB" dirty="0"/>
              <a:t>Case study: </a:t>
            </a:r>
            <a:r>
              <a:rPr lang="en-GB" dirty="0">
                <a:solidFill>
                  <a:schemeClr val="tx1"/>
                </a:solidFill>
              </a:rPr>
              <a:t>Lucozade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38151" y="4075697"/>
            <a:ext cx="11328399" cy="2116097"/>
          </a:xfrm>
        </p:spPr>
        <p:txBody>
          <a:bodyPr>
            <a:noAutofit/>
          </a:bodyPr>
          <a:lstStyle/>
          <a:p>
            <a:r>
              <a:rPr lang="en-GB" sz="1100" dirty="0"/>
              <a:t>Lucozade’s ‘Find Your Flow’ was one of the biggest campaigns in 2015, targeting a wide audience of ‘everyday </a:t>
            </a:r>
            <a:r>
              <a:rPr lang="en-GB" sz="1100" dirty="0" err="1"/>
              <a:t>strivers’</a:t>
            </a:r>
            <a:r>
              <a:rPr lang="en-GB" sz="1100" dirty="0"/>
              <a:t> with a combination of TV, Radio and OOH</a:t>
            </a:r>
            <a:r>
              <a:rPr lang="en-GB" sz="1100" dirty="0" smtClean="0"/>
              <a:t>. </a:t>
            </a:r>
            <a:r>
              <a:rPr lang="en-GB" sz="1100" dirty="0"/>
              <a:t>Looking to make a big impact and </a:t>
            </a:r>
            <a:r>
              <a:rPr lang="en-GB" sz="1100" dirty="0" smtClean="0"/>
              <a:t>reposition </a:t>
            </a:r>
            <a:r>
              <a:rPr lang="en-GB" sz="1100" dirty="0"/>
              <a:t>Lucozade as relevant to everyday dips in energy levels, a further campaign objective was to target a more specific audience of those strivers who are ‘on the move</a:t>
            </a:r>
            <a:r>
              <a:rPr lang="en-GB" sz="1100" dirty="0" smtClean="0"/>
              <a:t>’.</a:t>
            </a:r>
          </a:p>
          <a:p>
            <a:endParaRPr lang="en-GB" sz="1100" b="0" dirty="0" smtClean="0"/>
          </a:p>
          <a:p>
            <a:endParaRPr lang="en-GB" sz="1100" b="0" dirty="0"/>
          </a:p>
          <a:p>
            <a:r>
              <a:rPr lang="en-GB" sz="1100" b="0" dirty="0" smtClean="0"/>
              <a:t>In </a:t>
            </a:r>
            <a:r>
              <a:rPr lang="en-GB" sz="1100" b="0" dirty="0"/>
              <a:t>a media first</a:t>
            </a:r>
            <a:r>
              <a:rPr lang="en-GB" sz="1100" b="0" dirty="0" smtClean="0"/>
              <a:t>, and exclusive to </a:t>
            </a:r>
            <a:r>
              <a:rPr lang="en-GB" sz="1100" b="0" dirty="0" err="1" smtClean="0"/>
              <a:t>Primesight</a:t>
            </a:r>
            <a:r>
              <a:rPr lang="en-GB" sz="1100" b="0" dirty="0" smtClean="0"/>
              <a:t>, Lucozade used a combination of digital OOH and radio to </a:t>
            </a:r>
            <a:r>
              <a:rPr lang="en-GB" sz="1100" b="0" dirty="0"/>
              <a:t>create a standout audio-visual </a:t>
            </a:r>
            <a:r>
              <a:rPr lang="en-GB" sz="1100" b="0" dirty="0" smtClean="0"/>
              <a:t>experience</a:t>
            </a:r>
            <a:r>
              <a:rPr lang="en-GB" sz="1100" b="0" dirty="0"/>
              <a:t> </a:t>
            </a:r>
            <a:r>
              <a:rPr lang="en-GB" sz="1100" b="0" dirty="0" smtClean="0"/>
              <a:t>and amplify their message targeted at everyday </a:t>
            </a:r>
            <a:r>
              <a:rPr lang="en-GB" sz="1100" b="0" dirty="0"/>
              <a:t>strivers on the </a:t>
            </a:r>
            <a:r>
              <a:rPr lang="en-GB" sz="1100" b="0" dirty="0" smtClean="0"/>
              <a:t>move. This was achieved by synchronising </a:t>
            </a:r>
            <a:r>
              <a:rPr lang="en-GB" sz="1100" b="0" dirty="0"/>
              <a:t>Lucozade’s radio schedule spot times, which were running adjacent to traffic bulletins on all major radio groups, with </a:t>
            </a:r>
            <a:r>
              <a:rPr lang="en-GB" sz="1100" b="0" dirty="0" smtClean="0"/>
              <a:t>Primesight’s </a:t>
            </a:r>
            <a:r>
              <a:rPr lang="en-GB" sz="1100" b="0" dirty="0"/>
              <a:t>portfolio of national digital roadside panels. </a:t>
            </a:r>
            <a:r>
              <a:rPr lang="en-GB" sz="1100" b="0" dirty="0" smtClean="0"/>
              <a:t>Once the Lucozade </a:t>
            </a:r>
            <a:r>
              <a:rPr lang="en-GB" sz="1100" b="0" dirty="0"/>
              <a:t>radio ad played during a commuter’s journey, the digital </a:t>
            </a:r>
            <a:r>
              <a:rPr lang="en-GB" sz="1100" b="0" dirty="0" smtClean="0"/>
              <a:t>OOH </a:t>
            </a:r>
            <a:r>
              <a:rPr lang="en-GB" sz="1100" b="0" dirty="0"/>
              <a:t>panels seamlessly switched to a </a:t>
            </a:r>
            <a:r>
              <a:rPr lang="en-GB" sz="1100" b="0" dirty="0" smtClean="0"/>
              <a:t>full </a:t>
            </a:r>
            <a:r>
              <a:rPr lang="en-GB" sz="1100" b="0" dirty="0"/>
              <a:t>Lucozade</a:t>
            </a:r>
            <a:r>
              <a:rPr lang="en-GB" sz="1100" b="0" dirty="0" smtClean="0"/>
              <a:t> domination, creating </a:t>
            </a:r>
            <a:r>
              <a:rPr lang="en-GB" sz="1100" b="0" dirty="0"/>
              <a:t>a multi-sensory, targeted experience for drivers.</a:t>
            </a:r>
          </a:p>
          <a:p>
            <a:r>
              <a:rPr lang="en-GB" sz="1100" b="0" dirty="0" smtClean="0"/>
              <a:t>Research </a:t>
            </a:r>
            <a:r>
              <a:rPr lang="en-GB" sz="1100" b="0" dirty="0"/>
              <a:t>showed that </a:t>
            </a:r>
            <a:r>
              <a:rPr lang="en-GB" sz="1100" b="0" dirty="0" smtClean="0"/>
              <a:t>79% </a:t>
            </a:r>
            <a:r>
              <a:rPr lang="en-GB" sz="1100" b="0" dirty="0" smtClean="0"/>
              <a:t>of the </a:t>
            </a:r>
            <a:r>
              <a:rPr lang="en-GB" sz="1100" b="0" dirty="0"/>
              <a:t>target audience saw and heard the OOH and radio </a:t>
            </a:r>
            <a:r>
              <a:rPr lang="en-GB" sz="1100" b="0" dirty="0" smtClean="0"/>
              <a:t>campaign, </a:t>
            </a:r>
            <a:r>
              <a:rPr lang="en-GB" sz="1100" b="0" dirty="0"/>
              <a:t>of which </a:t>
            </a:r>
            <a:r>
              <a:rPr lang="en-GB" sz="1100" b="0" dirty="0" smtClean="0"/>
              <a:t>63% </a:t>
            </a:r>
            <a:r>
              <a:rPr lang="en-GB" sz="1100" b="0" dirty="0"/>
              <a:t>were likely to consider purchasing Lucozade Energy as a result of being exposed to the </a:t>
            </a:r>
            <a:r>
              <a:rPr lang="en-GB" sz="1100" b="0" dirty="0" smtClean="0"/>
              <a:t>campaign. This </a:t>
            </a:r>
            <a:r>
              <a:rPr lang="en-GB" sz="1100" b="0" dirty="0"/>
              <a:t>is </a:t>
            </a:r>
            <a:r>
              <a:rPr lang="en-GB" sz="1100" b="0" dirty="0" smtClean="0"/>
              <a:t>37% </a:t>
            </a:r>
            <a:r>
              <a:rPr lang="en-GB" sz="1100" b="0" dirty="0"/>
              <a:t>more likely than those just exposed to radio and </a:t>
            </a:r>
            <a:r>
              <a:rPr lang="en-GB" sz="1100" b="0" dirty="0" smtClean="0"/>
              <a:t>23% </a:t>
            </a:r>
            <a:r>
              <a:rPr lang="en-GB" sz="1100" b="0" dirty="0"/>
              <a:t>more than those just exposed to outdoor. Significantly, </a:t>
            </a:r>
            <a:r>
              <a:rPr lang="en-GB" sz="1100" b="0" dirty="0" smtClean="0"/>
              <a:t>40% </a:t>
            </a:r>
            <a:r>
              <a:rPr lang="en-GB" sz="1100" b="0" dirty="0"/>
              <a:t>of those exposed to both OOH and radio were spontaneously aware of the Lucozade </a:t>
            </a:r>
            <a:r>
              <a:rPr lang="en-GB" sz="1100" b="0" dirty="0" smtClean="0"/>
              <a:t>brand.</a:t>
            </a:r>
            <a:endParaRPr lang="en-GB" sz="1100" b="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55" y="1437918"/>
            <a:ext cx="3651249" cy="24695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693" y="1437918"/>
            <a:ext cx="3575857" cy="246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34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Outsmart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Third Floor </a:t>
            </a:r>
            <a:endParaRPr lang="en-GB" dirty="0" smtClean="0"/>
          </a:p>
          <a:p>
            <a:r>
              <a:rPr lang="en-GB" dirty="0" smtClean="0"/>
              <a:t>43 </a:t>
            </a:r>
            <a:r>
              <a:rPr lang="en-GB" dirty="0"/>
              <a:t>Dorset Street </a:t>
            </a:r>
            <a:endParaRPr lang="en-GB" dirty="0" smtClean="0"/>
          </a:p>
          <a:p>
            <a:r>
              <a:rPr lang="en-GB" dirty="0" smtClean="0"/>
              <a:t>London </a:t>
            </a:r>
            <a:r>
              <a:rPr lang="en-GB" dirty="0"/>
              <a:t>W1U 7NA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outsmart.org.uk</a:t>
            </a:r>
          </a:p>
        </p:txBody>
      </p:sp>
    </p:spTree>
    <p:extLst>
      <p:ext uri="{BB962C8B-B14F-4D97-AF65-F5344CB8AC3E}">
        <p14:creationId xmlns:p14="http://schemas.microsoft.com/office/powerpoint/2010/main" val="295426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utSmart">
  <a:themeElements>
    <a:clrScheme name="OutSmart">
      <a:dk1>
        <a:srgbClr val="7A7D81"/>
      </a:dk1>
      <a:lt1>
        <a:sysClr val="window" lastClr="FFFFFF"/>
      </a:lt1>
      <a:dk2>
        <a:srgbClr val="A2B2C8"/>
      </a:dk2>
      <a:lt2>
        <a:srgbClr val="F6F5EE"/>
      </a:lt2>
      <a:accent1>
        <a:srgbClr val="8B2CB1"/>
      </a:accent1>
      <a:accent2>
        <a:srgbClr val="FF7E0E"/>
      </a:accent2>
      <a:accent3>
        <a:srgbClr val="99C900"/>
      </a:accent3>
      <a:accent4>
        <a:srgbClr val="00C6B7"/>
      </a:accent4>
      <a:accent5>
        <a:srgbClr val="E31C79"/>
      </a:accent5>
      <a:accent6>
        <a:srgbClr val="7A7D81"/>
      </a:accent6>
      <a:hlink>
        <a:srgbClr val="E31C79"/>
      </a:hlink>
      <a:folHlink>
        <a:srgbClr val="1D1D1B"/>
      </a:folHlink>
    </a:clrScheme>
    <a:fontScheme name="Outsmart">
      <a:majorFont>
        <a:latin typeface="Arial"/>
        <a:ea typeface=""/>
        <a:cs typeface=""/>
      </a:majorFont>
      <a:minorFont>
        <a:latin typeface="Century School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400" dirty="0" err="1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985</TotalTime>
  <Words>271</Words>
  <Application>Microsoft Office PowerPoint</Application>
  <PresentationFormat>Custom</PresentationFormat>
  <Paragraphs>11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Century Schoolbook</vt:lpstr>
      <vt:lpstr>OutSmart</vt:lpstr>
      <vt:lpstr>PowerPoint Presentation</vt:lpstr>
      <vt:lpstr>Case study: Lucozade</vt:lpstr>
      <vt:lpstr>Outsmart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Batt</dc:creator>
  <cp:lastModifiedBy>Annabelle Cunningham</cp:lastModifiedBy>
  <cp:revision>97</cp:revision>
  <dcterms:created xsi:type="dcterms:W3CDTF">2015-08-31T12:50:51Z</dcterms:created>
  <dcterms:modified xsi:type="dcterms:W3CDTF">2015-11-20T15:52:51Z</dcterms:modified>
</cp:coreProperties>
</file>